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73" r:id="rId4"/>
    <p:sldId id="275" r:id="rId5"/>
    <p:sldId id="277" r:id="rId6"/>
    <p:sldId id="282" r:id="rId7"/>
    <p:sldId id="26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C8E0"/>
    <a:srgbClr val="E325BF"/>
    <a:srgbClr val="599432"/>
    <a:srgbClr val="C3D9BA"/>
    <a:srgbClr val="BED4B4"/>
    <a:srgbClr val="A6C996"/>
    <a:srgbClr val="97C182"/>
    <a:srgbClr val="61A038"/>
    <a:srgbClr val="87B76F"/>
    <a:srgbClr val="669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14" autoAdjust="0"/>
  </p:normalViewPr>
  <p:slideViewPr>
    <p:cSldViewPr snapToGrid="0">
      <p:cViewPr varScale="1">
        <p:scale>
          <a:sx n="109" d="100"/>
          <a:sy n="109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41005129361207E-2"/>
          <c:y val="0"/>
          <c:w val="0.89750317271924529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41005129361207E-2"/>
          <c:y val="0"/>
          <c:w val="0.89750317271924529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41005129361207E-2"/>
          <c:y val="0"/>
          <c:w val="0.89750317271924529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41005129361207E-2"/>
          <c:y val="0"/>
          <c:w val="0.89750317271924529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41005129361207E-2"/>
          <c:y val="0"/>
          <c:w val="0.89750317271924529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8A04B-C864-4ABD-82CD-9A5D3659E7CA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A2C7D-0CC9-424C-865B-354617A21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5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A2C7D-0CC9-424C-865B-354617A21D5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30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80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3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7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67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8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20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27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53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95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0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25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9E85E-AA60-4825-AEAF-47FFEBC264E9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027C-5F47-4336-A3E6-AB43571A12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38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7685" y="1434932"/>
            <a:ext cx="984236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Presentación del </a:t>
            </a:r>
            <a:r>
              <a:rPr lang="es-ES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Consorcio </a:t>
            </a:r>
            <a:r>
              <a:rPr lang="es-ES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para el Desarrollo Económico de la Vega </a:t>
            </a:r>
            <a:r>
              <a:rPr lang="es-ES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Baja (Convega)</a:t>
            </a:r>
          </a:p>
          <a:p>
            <a:endParaRPr lang="es-ES" sz="3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077686" y="4974771"/>
            <a:ext cx="100366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1" y="4816700"/>
            <a:ext cx="2877542" cy="17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793" y="336113"/>
            <a:ext cx="9197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Convega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20952" y="5900322"/>
            <a:ext cx="109500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620952" y="753727"/>
            <a:ext cx="109500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75774272"/>
              </p:ext>
            </p:extLst>
          </p:nvPr>
        </p:nvGraphicFramePr>
        <p:xfrm>
          <a:off x="6581595" y="1083166"/>
          <a:ext cx="2748517" cy="220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333678" y="1483678"/>
            <a:ext cx="27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2430473449"/>
              </p:ext>
            </p:extLst>
          </p:nvPr>
        </p:nvGraphicFramePr>
        <p:xfrm>
          <a:off x="6333771" y="2002458"/>
          <a:ext cx="2748517" cy="137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6" y="5619900"/>
            <a:ext cx="2455512" cy="14636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62" y="1232039"/>
            <a:ext cx="5483867" cy="421992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924829" y="977469"/>
            <a:ext cx="5535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latin typeface="Montserrat Light" panose="00000400000000000000" pitchFamily="2" charset="0"/>
              </a:rPr>
              <a:t>Entidad </a:t>
            </a:r>
            <a:r>
              <a:rPr lang="es-ES" sz="1600" dirty="0">
                <a:latin typeface="Montserrat Light" panose="00000400000000000000" pitchFamily="2" charset="0"/>
              </a:rPr>
              <a:t>de ámbito comarcal constituida por la Excma. Diputación Provincial de Alicante y los </a:t>
            </a:r>
            <a:r>
              <a:rPr lang="es-ES" sz="1600" dirty="0" smtClean="0">
                <a:latin typeface="Montserrat Light" panose="00000400000000000000" pitchFamily="2" charset="0"/>
              </a:rPr>
              <a:t>27 Ayuntamientos de la Vega Baja del Segura: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438814" y="1966366"/>
            <a:ext cx="5021222" cy="381564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Albatera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Algorfa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Almoradí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Benejúzar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latin typeface="Montserrat Light" panose="00000400000000000000" pitchFamily="2" charset="0"/>
              </a:rPr>
              <a:t>Benferri</a:t>
            </a:r>
            <a:endParaRPr lang="es-ES" sz="1600" b="1" dirty="0" smtClean="0">
              <a:latin typeface="Montserrat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Benijófar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Bigastro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Callosa </a:t>
            </a:r>
            <a:r>
              <a:rPr lang="es-ES" sz="1600" b="1" dirty="0">
                <a:latin typeface="Montserrat Light" panose="00000400000000000000" pitchFamily="2" charset="0"/>
              </a:rPr>
              <a:t>de </a:t>
            </a:r>
            <a:r>
              <a:rPr lang="es-ES" sz="1600" b="1" dirty="0" smtClean="0">
                <a:latin typeface="Montserrat Light" panose="00000400000000000000" pitchFamily="2" charset="0"/>
              </a:rPr>
              <a:t>Segura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Catral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Cox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latin typeface="Montserrat Light" panose="00000400000000000000" pitchFamily="2" charset="0"/>
              </a:rPr>
              <a:t>Daya</a:t>
            </a:r>
            <a:r>
              <a:rPr lang="es-ES" sz="1600" b="1" dirty="0" smtClean="0">
                <a:latin typeface="Montserrat Light" panose="00000400000000000000" pitchFamily="2" charset="0"/>
              </a:rPr>
              <a:t> Nueva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latin typeface="Montserrat Light" panose="00000400000000000000" pitchFamily="2" charset="0"/>
              </a:rPr>
              <a:t>Daya</a:t>
            </a:r>
            <a:r>
              <a:rPr lang="es-ES" sz="1600" b="1" dirty="0" smtClean="0">
                <a:latin typeface="Montserrat Light" panose="00000400000000000000" pitchFamily="2" charset="0"/>
              </a:rPr>
              <a:t> Vieja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Dolores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Formentera </a:t>
            </a:r>
            <a:r>
              <a:rPr lang="es-ES" sz="1600" b="1" dirty="0">
                <a:latin typeface="Montserrat Light" panose="00000400000000000000" pitchFamily="2" charset="0"/>
              </a:rPr>
              <a:t>del </a:t>
            </a:r>
            <a:r>
              <a:rPr lang="es-ES" sz="1600" b="1" dirty="0" smtClean="0">
                <a:latin typeface="Montserrat Light" panose="00000400000000000000" pitchFamily="2" charset="0"/>
              </a:rPr>
              <a:t>Segura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Granja </a:t>
            </a:r>
            <a:r>
              <a:rPr lang="es-ES" sz="1600" b="1" dirty="0">
                <a:latin typeface="Montserrat Light" panose="00000400000000000000" pitchFamily="2" charset="0"/>
              </a:rPr>
              <a:t>de </a:t>
            </a:r>
            <a:r>
              <a:rPr lang="es-ES" sz="1600" b="1" dirty="0" smtClean="0">
                <a:latin typeface="Montserrat Light" panose="00000400000000000000" pitchFamily="2" charset="0"/>
              </a:rPr>
              <a:t>Rocamora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Guardamar </a:t>
            </a:r>
            <a:r>
              <a:rPr lang="es-ES" sz="1600" b="1" dirty="0">
                <a:latin typeface="Montserrat Light" panose="00000400000000000000" pitchFamily="2" charset="0"/>
              </a:rPr>
              <a:t>del </a:t>
            </a:r>
            <a:r>
              <a:rPr lang="es-ES" sz="1600" b="1" dirty="0" smtClean="0">
                <a:latin typeface="Montserrat Light" panose="00000400000000000000" pitchFamily="2" charset="0"/>
              </a:rPr>
              <a:t>Segura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Jacarilla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Los Montesinos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Orihuela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Pilar </a:t>
            </a:r>
            <a:r>
              <a:rPr lang="es-ES" sz="1600" b="1" dirty="0">
                <a:latin typeface="Montserrat Light" panose="00000400000000000000" pitchFamily="2" charset="0"/>
              </a:rPr>
              <a:t>de la </a:t>
            </a:r>
            <a:r>
              <a:rPr lang="es-ES" sz="1600" b="1" dirty="0" smtClean="0">
                <a:latin typeface="Montserrat Light" panose="00000400000000000000" pitchFamily="2" charset="0"/>
              </a:rPr>
              <a:t>Horadada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Rafal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Redován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Rojales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San Fulgencio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San </a:t>
            </a:r>
            <a:r>
              <a:rPr lang="es-ES" sz="1600" b="1" dirty="0">
                <a:latin typeface="Montserrat Light" panose="00000400000000000000" pitchFamily="2" charset="0"/>
              </a:rPr>
              <a:t>Miguel de </a:t>
            </a:r>
            <a:r>
              <a:rPr lang="es-ES" sz="1600" b="1" dirty="0" smtClean="0">
                <a:latin typeface="Montserrat Light" panose="00000400000000000000" pitchFamily="2" charset="0"/>
              </a:rPr>
              <a:t>Salinas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San Isidro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Montserrat Light" panose="00000400000000000000" pitchFamily="2" charset="0"/>
              </a:rPr>
              <a:t>Torrevieja</a:t>
            </a:r>
            <a:endParaRPr lang="es-ES" sz="1600" b="1" dirty="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38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793" y="336113"/>
            <a:ext cx="9197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Convega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20952" y="5900322"/>
            <a:ext cx="109500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620952" y="753727"/>
            <a:ext cx="109500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75774272"/>
              </p:ext>
            </p:extLst>
          </p:nvPr>
        </p:nvGraphicFramePr>
        <p:xfrm>
          <a:off x="6581595" y="1083166"/>
          <a:ext cx="2748517" cy="220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upo 49"/>
          <p:cNvGrpSpPr/>
          <p:nvPr/>
        </p:nvGrpSpPr>
        <p:grpSpPr>
          <a:xfrm>
            <a:off x="899346" y="953317"/>
            <a:ext cx="10539450" cy="1477328"/>
            <a:chOff x="2996434" y="1813627"/>
            <a:chExt cx="2123886" cy="3814066"/>
          </a:xfrm>
        </p:grpSpPr>
        <p:sp>
          <p:nvSpPr>
            <p:cNvPr id="8" name="CuadroTexto 7"/>
            <p:cNvSpPr txBox="1"/>
            <p:nvPr/>
          </p:nvSpPr>
          <p:spPr>
            <a:xfrm>
              <a:off x="2996434" y="1998270"/>
              <a:ext cx="1664524" cy="32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s-E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375091" y="1813627"/>
              <a:ext cx="1745229" cy="38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>
                  <a:latin typeface="Montserrat Light" panose="00000400000000000000" pitchFamily="2" charset="0"/>
                </a:rPr>
                <a:t>G</a:t>
              </a:r>
              <a:r>
                <a:rPr lang="es-ES" dirty="0" smtClean="0">
                  <a:latin typeface="Montserrat Light" panose="00000400000000000000" pitchFamily="2" charset="0"/>
                </a:rPr>
                <a:t>enerar </a:t>
              </a:r>
              <a:r>
                <a:rPr lang="es-ES" dirty="0">
                  <a:latin typeface="Montserrat Light" panose="00000400000000000000" pitchFamily="2" charset="0"/>
                </a:rPr>
                <a:t>empleo y favorecer el </a:t>
              </a:r>
              <a:r>
                <a:rPr lang="es-ES" b="1" dirty="0">
                  <a:latin typeface="Montserrat Light" panose="00000400000000000000" pitchFamily="2" charset="0"/>
                </a:rPr>
                <a:t>desarrollo socioeconómico </a:t>
              </a:r>
              <a:r>
                <a:rPr lang="es-ES" dirty="0">
                  <a:latin typeface="Montserrat Light" panose="00000400000000000000" pitchFamily="2" charset="0"/>
                </a:rPr>
                <a:t>de los municipios de la comarca de la Vega Baja mediante la gestión, desarrollo y ejecución de programas y actividades encaminadas a mejorar la empleabilidad y competencia profesional de las personas, favorecer la diversificación y competitividad de las empresas, así como la promoción comarcal.</a:t>
              </a:r>
            </a:p>
          </p:txBody>
        </p:sp>
      </p:grpSp>
      <p:sp>
        <p:nvSpPr>
          <p:cNvPr id="43" name="Llamada de flecha a la derecha 42"/>
          <p:cNvSpPr/>
          <p:nvPr/>
        </p:nvSpPr>
        <p:spPr>
          <a:xfrm>
            <a:off x="751925" y="1275011"/>
            <a:ext cx="1806637" cy="807219"/>
          </a:xfrm>
          <a:prstGeom prst="right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MISIÓN</a:t>
            </a:r>
            <a:endParaRPr lang="es-ES" b="1" dirty="0"/>
          </a:p>
        </p:txBody>
      </p:sp>
      <p:sp>
        <p:nvSpPr>
          <p:cNvPr id="35" name="Llamada de flecha a la derecha 44"/>
          <p:cNvSpPr/>
          <p:nvPr/>
        </p:nvSpPr>
        <p:spPr>
          <a:xfrm>
            <a:off x="751925" y="3779356"/>
            <a:ext cx="1903353" cy="807219"/>
          </a:xfrm>
          <a:prstGeom prst="right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VISIÓN</a:t>
            </a:r>
            <a:endParaRPr lang="es-ES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6" y="5619900"/>
            <a:ext cx="2455512" cy="14636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875085" y="3059724"/>
            <a:ext cx="8994530" cy="2871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Montserrat Light" panose="00000400000000000000" pitchFamily="2" charset="0"/>
              </a:rPr>
              <a:t>Ser referente en materia de desarrollo económico tanto en el ámbito comarcal y como en el provincial, prestando servicios de calidad acordes con nuestra misión, para lograr</a:t>
            </a:r>
            <a:r>
              <a:rPr lang="es-ES" dirty="0" smtClean="0">
                <a:latin typeface="Montserrat Light" panose="00000400000000000000" pitchFamily="2" charset="0"/>
              </a:rPr>
              <a:t>:</a:t>
            </a:r>
          </a:p>
          <a:p>
            <a:pPr algn="just"/>
            <a:endParaRPr lang="es-ES" dirty="0">
              <a:latin typeface="Montserrat Light" panose="000004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ontserrat Light" panose="00000400000000000000" pitchFamily="2" charset="0"/>
              </a:rPr>
              <a:t>Ser una entidad valorada por los distintos grupos de interés.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ontserrat Light" panose="00000400000000000000" pitchFamily="2" charset="0"/>
              </a:rPr>
              <a:t>El reconocimiento por la eficacia y eficiencia en la prestación de los servicios.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ontserrat Light" panose="00000400000000000000" pitchFamily="2" charset="0"/>
              </a:rPr>
              <a:t>Potenciar sinergias que posibiliten la consecución de retos y metas comunes en colaboración con los organismos y entidades implantadas en el territorio.</a:t>
            </a:r>
          </a:p>
        </p:txBody>
      </p:sp>
    </p:spTree>
    <p:extLst>
      <p:ext uri="{BB962C8B-B14F-4D97-AF65-F5344CB8AC3E}">
        <p14:creationId xmlns:p14="http://schemas.microsoft.com/office/powerpoint/2010/main" val="4265291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793" y="336113"/>
            <a:ext cx="9197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Convega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20952" y="5900322"/>
            <a:ext cx="109500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620952" y="753727"/>
            <a:ext cx="109500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75774272"/>
              </p:ext>
            </p:extLst>
          </p:nvPr>
        </p:nvGraphicFramePr>
        <p:xfrm>
          <a:off x="6581595" y="1083166"/>
          <a:ext cx="2748517" cy="220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upo 49"/>
          <p:cNvGrpSpPr/>
          <p:nvPr/>
        </p:nvGrpSpPr>
        <p:grpSpPr>
          <a:xfrm>
            <a:off x="899346" y="1024837"/>
            <a:ext cx="10719687" cy="3555042"/>
            <a:chOff x="2996434" y="1998270"/>
            <a:chExt cx="2160207" cy="9554648"/>
          </a:xfrm>
        </p:grpSpPr>
        <p:sp>
          <p:nvSpPr>
            <p:cNvPr id="8" name="CuadroTexto 7"/>
            <p:cNvSpPr txBox="1"/>
            <p:nvPr/>
          </p:nvSpPr>
          <p:spPr>
            <a:xfrm>
              <a:off x="2996434" y="1998270"/>
              <a:ext cx="1664524" cy="32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s-E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411412" y="9071346"/>
              <a:ext cx="1745229" cy="2481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b="1" dirty="0" smtClean="0">
                  <a:latin typeface="Montserrat Light" panose="00000400000000000000" pitchFamily="2" charset="0"/>
                </a:rPr>
                <a:t>Agencia Comarcal Vega Baja</a:t>
              </a:r>
            </a:p>
            <a:p>
              <a:pPr algn="just"/>
              <a:r>
                <a:rPr lang="es-ES" dirty="0" smtClean="0">
                  <a:latin typeface="Montserrat Light" panose="00000400000000000000" pitchFamily="2" charset="0"/>
                </a:rPr>
                <a:t>C/ Malecón del Soto, nº 12</a:t>
              </a:r>
            </a:p>
            <a:p>
              <a:pPr algn="just"/>
              <a:r>
                <a:rPr lang="es-ES" dirty="0" smtClean="0">
                  <a:latin typeface="Montserrat Light" panose="00000400000000000000" pitchFamily="2" charset="0"/>
                </a:rPr>
                <a:t>03170 Rojales (Alicante)</a:t>
              </a:r>
              <a:endParaRPr lang="es-ES" dirty="0">
                <a:latin typeface="Montserrat Light" panose="00000400000000000000" pitchFamily="2" charset="0"/>
              </a:endParaRPr>
            </a:p>
          </p:txBody>
        </p:sp>
      </p:grpSp>
      <p:sp>
        <p:nvSpPr>
          <p:cNvPr id="43" name="Llamada de flecha a la derecha 42"/>
          <p:cNvSpPr/>
          <p:nvPr/>
        </p:nvSpPr>
        <p:spPr>
          <a:xfrm>
            <a:off x="800907" y="3742545"/>
            <a:ext cx="1959878" cy="1084977"/>
          </a:xfrm>
          <a:prstGeom prst="right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CENTROS DE TRABAJO</a:t>
            </a:r>
            <a:endParaRPr lang="es-ES" b="1" dirty="0"/>
          </a:p>
        </p:txBody>
      </p:sp>
      <p:sp>
        <p:nvSpPr>
          <p:cNvPr id="35" name="Llamada de flecha a la derecha 44"/>
          <p:cNvSpPr/>
          <p:nvPr/>
        </p:nvSpPr>
        <p:spPr>
          <a:xfrm>
            <a:off x="817674" y="1666911"/>
            <a:ext cx="1806638" cy="807219"/>
          </a:xfrm>
          <a:prstGeom prst="right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SERVICIOS</a:t>
            </a:r>
            <a:endParaRPr lang="es-ES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6" y="5619900"/>
            <a:ext cx="2455512" cy="14636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831124" y="1094662"/>
            <a:ext cx="926709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Orientación profesional para el empleo y autoempleo.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Intermediación laboral.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profesional para el empleo y mejora de la cualificación profesional.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Asesoramiento y asistencia técnica a emprendedores y empresas.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de imagen de comarca.</a:t>
            </a:r>
            <a:endParaRPr lang="es-ES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58609" y="4692967"/>
            <a:ext cx="8660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Montserrat Light" panose="00000400000000000000" pitchFamily="2" charset="0"/>
              </a:rPr>
              <a:t>Centro Cultural Ciudad Quesada </a:t>
            </a:r>
          </a:p>
          <a:p>
            <a:pPr algn="just"/>
            <a:r>
              <a:rPr lang="es-ES" dirty="0" smtClean="0">
                <a:latin typeface="Montserrat Light" panose="00000400000000000000" pitchFamily="2" charset="0"/>
              </a:rPr>
              <a:t>C/ Del Pino s/n.</a:t>
            </a:r>
          </a:p>
          <a:p>
            <a:pPr algn="just"/>
            <a:r>
              <a:rPr lang="es-ES" dirty="0" smtClean="0">
                <a:latin typeface="Montserrat Light" panose="00000400000000000000" pitchFamily="2" charset="0"/>
              </a:rPr>
              <a:t>03170 Rojales (Alicante)</a:t>
            </a:r>
            <a:endParaRPr lang="es-ES" dirty="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1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793" y="336113"/>
            <a:ext cx="9197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Convega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0952" y="753727"/>
            <a:ext cx="109500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337348442"/>
              </p:ext>
            </p:extLst>
          </p:nvPr>
        </p:nvGraphicFramePr>
        <p:xfrm>
          <a:off x="4619534" y="2639699"/>
          <a:ext cx="2748517" cy="220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upo 49"/>
          <p:cNvGrpSpPr/>
          <p:nvPr/>
        </p:nvGrpSpPr>
        <p:grpSpPr>
          <a:xfrm>
            <a:off x="899346" y="775023"/>
            <a:ext cx="10671701" cy="615553"/>
            <a:chOff x="2996434" y="1326865"/>
            <a:chExt cx="2150537" cy="1654383"/>
          </a:xfrm>
        </p:grpSpPr>
        <p:sp>
          <p:nvSpPr>
            <p:cNvPr id="8" name="CuadroTexto 7"/>
            <p:cNvSpPr txBox="1"/>
            <p:nvPr/>
          </p:nvSpPr>
          <p:spPr>
            <a:xfrm>
              <a:off x="2996434" y="1998270"/>
              <a:ext cx="1664524" cy="32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s-E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401742" y="1326865"/>
              <a:ext cx="1745229" cy="165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atin typeface="Montserrat Light" panose="00000400000000000000" pitchFamily="2" charset="0"/>
                </a:rPr>
                <a:t>Algorfa-</a:t>
              </a:r>
              <a:r>
                <a:rPr lang="es-ES" sz="1600" dirty="0" smtClean="0">
                  <a:latin typeface="Montserrat Light" panose="00000400000000000000" pitchFamily="2" charset="0"/>
                </a:rPr>
                <a:t> </a:t>
              </a:r>
              <a:r>
                <a:rPr lang="es-ES" sz="1600" b="1" dirty="0" smtClean="0">
                  <a:latin typeface="Montserrat Light" panose="00000400000000000000" pitchFamily="2" charset="0"/>
                </a:rPr>
                <a:t>Centro </a:t>
              </a:r>
              <a:r>
                <a:rPr lang="es-ES" sz="1600" b="1" dirty="0">
                  <a:latin typeface="Montserrat Light" panose="00000400000000000000" pitchFamily="2" charset="0"/>
                </a:rPr>
                <a:t>cultural San </a:t>
              </a:r>
              <a:r>
                <a:rPr lang="es-ES" sz="1600" b="1" dirty="0" smtClean="0">
                  <a:latin typeface="Montserrat Light" panose="00000400000000000000" pitchFamily="2" charset="0"/>
                </a:rPr>
                <a:t>Vicente Ferrer</a:t>
              </a:r>
              <a:r>
                <a:rPr lang="es-ES" sz="1600" dirty="0">
                  <a:latin typeface="Montserrat Light" panose="00000400000000000000" pitchFamily="2" charset="0"/>
                </a:rPr>
                <a:t/>
              </a:r>
              <a:br>
                <a:rPr lang="es-ES" sz="1600" dirty="0">
                  <a:latin typeface="Montserrat Light" panose="00000400000000000000" pitchFamily="2" charset="0"/>
                </a:rPr>
              </a:br>
              <a:r>
                <a:rPr lang="es-ES" sz="1600" dirty="0">
                  <a:latin typeface="Montserrat Light" panose="00000400000000000000" pitchFamily="2" charset="0"/>
                </a:rPr>
                <a:t>C/ Mayor, nº </a:t>
              </a:r>
              <a:r>
                <a:rPr lang="es-ES" sz="1600" dirty="0" smtClean="0">
                  <a:latin typeface="Montserrat Light" panose="00000400000000000000" pitchFamily="2" charset="0"/>
                </a:rPr>
                <a:t>25- 03169 Algorfa. Nº </a:t>
              </a:r>
              <a:r>
                <a:rPr lang="es-ES" sz="1600" dirty="0">
                  <a:latin typeface="Montserrat Light" panose="00000400000000000000" pitchFamily="2" charset="0"/>
                </a:rPr>
                <a:t>de censo: 0300001273</a:t>
              </a:r>
            </a:p>
          </p:txBody>
        </p:sp>
      </p:grpSp>
      <p:sp>
        <p:nvSpPr>
          <p:cNvPr id="43" name="Llamada de flecha a la derecha 42"/>
          <p:cNvSpPr/>
          <p:nvPr/>
        </p:nvSpPr>
        <p:spPr>
          <a:xfrm>
            <a:off x="620952" y="3094305"/>
            <a:ext cx="2176725" cy="1061538"/>
          </a:xfrm>
          <a:prstGeom prst="right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CENTROS DE FORMACIÓN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2923072" y="1395600"/>
            <a:ext cx="75873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Benejúzar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 - </a:t>
            </a:r>
            <a:r>
              <a:rPr lang="es-ES" sz="1600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Centro </a:t>
            </a:r>
            <a:r>
              <a:rPr lang="es-ES" sz="1600" b="1" dirty="0">
                <a:solidFill>
                  <a:srgbClr val="51453A"/>
                </a:solidFill>
                <a:latin typeface="Montserrat Light" panose="00000400000000000000" pitchFamily="2" charset="0"/>
              </a:rPr>
              <a:t>Social Polivalente</a:t>
            </a:r>
            <a:r>
              <a:rPr lang="es-ES" sz="1600" dirty="0">
                <a:latin typeface="Montserrat Light" panose="00000400000000000000" pitchFamily="2" charset="0"/>
              </a:rPr>
              <a:t/>
            </a:r>
            <a:br>
              <a:rPr lang="es-ES" sz="1600" dirty="0">
                <a:latin typeface="Montserrat Light" panose="00000400000000000000" pitchFamily="2" charset="0"/>
              </a:rPr>
            </a:b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Plaza de España, 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3 - 03390 </a:t>
            </a: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– 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Benejúzar. </a:t>
            </a: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Nº de censo: 0300000865</a:t>
            </a:r>
            <a:endParaRPr lang="es-ES" sz="1600" dirty="0">
              <a:latin typeface="Montserrat Light" panose="000004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23072" y="2024014"/>
            <a:ext cx="78775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Benijófar</a:t>
            </a:r>
            <a:r>
              <a:rPr lang="pt-BR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 -</a:t>
            </a:r>
            <a:r>
              <a:rPr lang="pt-BR" sz="1600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Casa </a:t>
            </a:r>
            <a:r>
              <a:rPr lang="pt-BR" sz="1600" b="1" dirty="0">
                <a:solidFill>
                  <a:srgbClr val="51453A"/>
                </a:solidFill>
                <a:latin typeface="Montserrat Light" panose="00000400000000000000" pitchFamily="2" charset="0"/>
              </a:rPr>
              <a:t>de Cultura</a:t>
            </a:r>
            <a:r>
              <a:rPr lang="pt-BR" sz="1600" dirty="0">
                <a:latin typeface="Montserrat Light" panose="00000400000000000000" pitchFamily="2" charset="0"/>
              </a:rPr>
              <a:t/>
            </a:r>
            <a:br>
              <a:rPr lang="pt-BR" sz="1600" dirty="0">
                <a:latin typeface="Montserrat Light" panose="00000400000000000000" pitchFamily="2" charset="0"/>
              </a:rPr>
            </a:br>
            <a:r>
              <a:rPr lang="pt-BR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C/ </a:t>
            </a:r>
            <a:r>
              <a:rPr lang="pt-BR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Francisco Rivera Pérez </a:t>
            </a:r>
            <a:r>
              <a:rPr lang="pt-BR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nº 7- 03178 </a:t>
            </a:r>
            <a:r>
              <a:rPr lang="pt-BR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– </a:t>
            </a:r>
            <a:r>
              <a:rPr lang="pt-BR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Benijófar. </a:t>
            </a:r>
            <a:r>
              <a:rPr lang="pt-BR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Nº de censo: 0300001337</a:t>
            </a:r>
            <a:endParaRPr lang="es-ES" sz="1600" dirty="0">
              <a:latin typeface="Montserrat Light" panose="000004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10622" y="2695843"/>
            <a:ext cx="71829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Bigastro-</a:t>
            </a:r>
            <a:r>
              <a:rPr lang="pt-BR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 </a:t>
            </a:r>
            <a:r>
              <a:rPr lang="pt-BR" sz="1600" b="1" dirty="0" err="1" smtClean="0">
                <a:solidFill>
                  <a:srgbClr val="51453A"/>
                </a:solidFill>
                <a:latin typeface="Montserrat Light" panose="00000400000000000000" pitchFamily="2" charset="0"/>
              </a:rPr>
              <a:t>Auditorio</a:t>
            </a:r>
            <a:r>
              <a:rPr lang="pt-BR" sz="1600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 </a:t>
            </a:r>
            <a:r>
              <a:rPr lang="pt-BR" sz="1600" b="1" dirty="0">
                <a:solidFill>
                  <a:srgbClr val="51453A"/>
                </a:solidFill>
                <a:latin typeface="Montserrat Light" panose="00000400000000000000" pitchFamily="2" charset="0"/>
              </a:rPr>
              <a:t>Francisco Grau</a:t>
            </a:r>
            <a:r>
              <a:rPr lang="pt-BR" sz="1600" dirty="0">
                <a:latin typeface="Montserrat Light" panose="00000400000000000000" pitchFamily="2" charset="0"/>
              </a:rPr>
              <a:t/>
            </a:r>
            <a:br>
              <a:rPr lang="pt-BR" sz="1600" dirty="0">
                <a:latin typeface="Montserrat Light" panose="00000400000000000000" pitchFamily="2" charset="0"/>
              </a:rPr>
            </a:br>
            <a:r>
              <a:rPr lang="pt-BR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C/ Acequia, </a:t>
            </a:r>
            <a:r>
              <a:rPr lang="pt-BR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s/n - 03380 </a:t>
            </a:r>
            <a:r>
              <a:rPr lang="pt-BR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– </a:t>
            </a:r>
            <a:r>
              <a:rPr lang="pt-BR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Bigastro. Nº </a:t>
            </a:r>
            <a:r>
              <a:rPr lang="pt-BR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de censo: 0300001208</a:t>
            </a:r>
            <a:endParaRPr lang="es-ES" sz="1600" dirty="0">
              <a:latin typeface="Montserrat Light" panose="00000400000000000000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910622" y="3372524"/>
            <a:ext cx="80911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51453A"/>
                </a:solidFill>
                <a:latin typeface="Montserrat Light" panose="00000400000000000000" pitchFamily="2" charset="0"/>
              </a:rPr>
              <a:t>Formentera del </a:t>
            </a:r>
            <a:r>
              <a:rPr lang="es-ES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Segura- </a:t>
            </a:r>
            <a:r>
              <a:rPr lang="es-ES" sz="1600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Biblioteca </a:t>
            </a:r>
            <a:r>
              <a:rPr lang="es-ES" sz="1600" b="1" dirty="0">
                <a:solidFill>
                  <a:srgbClr val="51453A"/>
                </a:solidFill>
                <a:latin typeface="Montserrat Light" panose="00000400000000000000" pitchFamily="2" charset="0"/>
              </a:rPr>
              <a:t>Municipal</a:t>
            </a:r>
            <a:r>
              <a:rPr lang="es-ES" sz="1600" dirty="0">
                <a:latin typeface="Montserrat Light" panose="00000400000000000000" pitchFamily="2" charset="0"/>
              </a:rPr>
              <a:t/>
            </a:r>
            <a:br>
              <a:rPr lang="es-ES" sz="1600" dirty="0">
                <a:latin typeface="Montserrat Light" panose="00000400000000000000" pitchFamily="2" charset="0"/>
              </a:rPr>
            </a:b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C/ Alicante, 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6 - 03179 </a:t>
            </a: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– Formentera del Segura Nº de censo: 0300001236</a:t>
            </a:r>
            <a:endParaRPr lang="es-ES" sz="1600" dirty="0">
              <a:latin typeface="Montserrat Light" panose="00000400000000000000" pitchFamily="2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923072" y="4048636"/>
            <a:ext cx="82746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51453A"/>
                </a:solidFill>
                <a:latin typeface="Montserrat Light" panose="00000400000000000000" pitchFamily="2" charset="0"/>
              </a:rPr>
              <a:t>Los </a:t>
            </a:r>
            <a:r>
              <a:rPr lang="es-ES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Montesinos- </a:t>
            </a:r>
            <a:r>
              <a:rPr lang="es-ES" sz="1600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Centro </a:t>
            </a:r>
            <a:r>
              <a:rPr lang="es-ES" sz="1600" b="1" dirty="0">
                <a:solidFill>
                  <a:srgbClr val="51453A"/>
                </a:solidFill>
                <a:latin typeface="Montserrat Light" panose="00000400000000000000" pitchFamily="2" charset="0"/>
              </a:rPr>
              <a:t>Cívico y Social</a:t>
            </a:r>
            <a:r>
              <a:rPr lang="es-ES" sz="1600" dirty="0">
                <a:latin typeface="Montserrat Light" panose="00000400000000000000" pitchFamily="2" charset="0"/>
              </a:rPr>
              <a:t/>
            </a:r>
            <a:br>
              <a:rPr lang="es-ES" sz="1600" dirty="0">
                <a:latin typeface="Montserrat Light" panose="00000400000000000000" pitchFamily="2" charset="0"/>
              </a:rPr>
            </a:b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C/ Sol, 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2- 03187 </a:t>
            </a: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– Los 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Montesinos. Nº </a:t>
            </a: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de censo: 0300001046</a:t>
            </a:r>
            <a:endParaRPr lang="es-ES" sz="1600" dirty="0">
              <a:latin typeface="Montserrat Light" panose="000004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23072" y="4734113"/>
            <a:ext cx="87391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Rafal-</a:t>
            </a:r>
            <a:r>
              <a:rPr lang="pt-BR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 </a:t>
            </a:r>
            <a:r>
              <a:rPr lang="pt-BR" sz="1600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Centro </a:t>
            </a:r>
            <a:r>
              <a:rPr lang="pt-BR" sz="1600" b="1" dirty="0">
                <a:solidFill>
                  <a:srgbClr val="51453A"/>
                </a:solidFill>
                <a:latin typeface="Montserrat Light" panose="00000400000000000000" pitchFamily="2" charset="0"/>
              </a:rPr>
              <a:t>Formativo Juvenil</a:t>
            </a:r>
            <a:r>
              <a:rPr lang="pt-BR" sz="1600" dirty="0">
                <a:latin typeface="Montserrat Light" panose="00000400000000000000" pitchFamily="2" charset="0"/>
              </a:rPr>
              <a:t/>
            </a:r>
            <a:br>
              <a:rPr lang="pt-BR" sz="1600" dirty="0">
                <a:latin typeface="Montserrat Light" panose="00000400000000000000" pitchFamily="2" charset="0"/>
              </a:rPr>
            </a:br>
            <a:r>
              <a:rPr lang="pt-BR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C/ </a:t>
            </a:r>
            <a:r>
              <a:rPr lang="pt-BR" sz="1600" dirty="0" err="1" smtClean="0">
                <a:solidFill>
                  <a:srgbClr val="51453A"/>
                </a:solidFill>
                <a:latin typeface="Montserrat Light" panose="00000400000000000000" pitchFamily="2" charset="0"/>
              </a:rPr>
              <a:t>Doctor</a:t>
            </a:r>
            <a:r>
              <a:rPr lang="pt-BR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 Mazón</a:t>
            </a:r>
            <a:r>
              <a:rPr lang="pt-BR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, nº </a:t>
            </a:r>
            <a:r>
              <a:rPr lang="pt-BR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16 - 03369 </a:t>
            </a:r>
            <a:r>
              <a:rPr lang="pt-BR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– Rafal Nº de censo: 0300001267</a:t>
            </a:r>
            <a:endParaRPr lang="es-ES" sz="1600" dirty="0">
              <a:latin typeface="Montserrat Light" panose="00000400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910622" y="5415289"/>
            <a:ext cx="83397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Redován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 – </a:t>
            </a:r>
            <a:r>
              <a:rPr lang="es-ES" sz="1600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Centro Social</a:t>
            </a:r>
            <a:r>
              <a:rPr lang="es-ES" sz="1600" dirty="0">
                <a:latin typeface="Montserrat Light" panose="00000400000000000000" pitchFamily="2" charset="0"/>
              </a:rPr>
              <a:t/>
            </a:r>
            <a:br>
              <a:rPr lang="es-ES" sz="1600" dirty="0">
                <a:latin typeface="Montserrat Light" panose="00000400000000000000" pitchFamily="2" charset="0"/>
              </a:rPr>
            </a:b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C/ </a:t>
            </a: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San Jerónimo, nº 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1 - 03370 </a:t>
            </a: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– Redován Nº de censo: 0300000823</a:t>
            </a:r>
            <a:endParaRPr lang="es-ES" sz="1600" dirty="0">
              <a:latin typeface="Montserrat Light" panose="00000400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910622" y="6069642"/>
            <a:ext cx="91469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Rojales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 -</a:t>
            </a:r>
            <a:r>
              <a:rPr lang="es-ES" sz="1600" b="1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Centro </a:t>
            </a:r>
            <a:r>
              <a:rPr lang="es-ES" sz="1600" b="1" dirty="0">
                <a:solidFill>
                  <a:srgbClr val="51453A"/>
                </a:solidFill>
                <a:latin typeface="Montserrat Light" panose="00000400000000000000" pitchFamily="2" charset="0"/>
              </a:rPr>
              <a:t>Cultural de Ciudad Quesada</a:t>
            </a:r>
            <a:r>
              <a:rPr lang="es-ES" sz="1600" dirty="0">
                <a:latin typeface="Montserrat Light" panose="00000400000000000000" pitchFamily="2" charset="0"/>
              </a:rPr>
              <a:t/>
            </a:r>
            <a:br>
              <a:rPr lang="es-ES" sz="1600" dirty="0">
                <a:latin typeface="Montserrat Light" panose="00000400000000000000" pitchFamily="2" charset="0"/>
              </a:rPr>
            </a:b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C/ Del Pino, s/n - Ciudad 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Quesada 03170 </a:t>
            </a: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– </a:t>
            </a:r>
            <a:r>
              <a:rPr lang="es-ES" sz="1600" dirty="0" smtClean="0">
                <a:solidFill>
                  <a:srgbClr val="51453A"/>
                </a:solidFill>
                <a:latin typeface="Montserrat Light" panose="00000400000000000000" pitchFamily="2" charset="0"/>
              </a:rPr>
              <a:t>Rojales. </a:t>
            </a:r>
            <a:r>
              <a:rPr lang="es-ES" sz="1600" dirty="0">
                <a:solidFill>
                  <a:srgbClr val="51453A"/>
                </a:solidFill>
                <a:latin typeface="Montserrat Light" panose="00000400000000000000" pitchFamily="2" charset="0"/>
              </a:rPr>
              <a:t>Nº de censo: 0300001237</a:t>
            </a:r>
            <a:endParaRPr lang="es-ES" sz="1600" dirty="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81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620952" y="5900322"/>
            <a:ext cx="109500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046" y="1494692"/>
            <a:ext cx="2944365" cy="4125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620951" y="1315809"/>
            <a:ext cx="7054733" cy="3323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La </a:t>
            </a:r>
            <a:r>
              <a:rPr lang="es-ES" b="1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cooperación territoria</a:t>
            </a:r>
            <a:r>
              <a:rPr lang="es-ES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</a:t>
            </a:r>
            <a:r>
              <a:rPr lang="es-ES" sz="1200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Las </a:t>
            </a:r>
            <a:r>
              <a:rPr lang="es-ES" sz="1200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propuestas que se desarrollan en este Plan de Dinamización y Gobernanza Turística de la Vega Baja </a:t>
            </a: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son </a:t>
            </a:r>
            <a:r>
              <a:rPr lang="es-ES" sz="1200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extraídas </a:t>
            </a: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de los procesos participativos realizados con </a:t>
            </a: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el personal </a:t>
            </a: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técnico de los veintisiete ayuntamientos que conforman la </a:t>
            </a: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comarca</a:t>
            </a:r>
            <a:r>
              <a:rPr lang="es-ES" sz="1200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y con el tejido empresarial.</a:t>
            </a:r>
            <a:endParaRPr lang="es-ES" sz="1200" dirty="0" smtClean="0">
              <a:latin typeface="Montserrat Light" panose="000004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sz="1200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 </a:t>
            </a:r>
            <a:endParaRPr lang="es-ES" sz="1200" dirty="0">
              <a:latin typeface="Montserrat Light" panose="000004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La </a:t>
            </a:r>
            <a:r>
              <a:rPr lang="es-ES" b="1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identidad del territorio</a:t>
            </a:r>
            <a:r>
              <a:rPr lang="es-ES" sz="1200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el patrimonio histórico, cultural y natural, experiencias y </a:t>
            </a: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conocimientos, </a:t>
            </a:r>
            <a:r>
              <a:rPr lang="es-ES" sz="1200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ya que son pilares y valores del territorio</a:t>
            </a: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Los </a:t>
            </a:r>
            <a:r>
              <a:rPr lang="es-ES" sz="1200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objetivos estratégicos </a:t>
            </a:r>
            <a:r>
              <a:rPr lang="es-ES" sz="12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de este Plan son:</a:t>
            </a:r>
          </a:p>
          <a:p>
            <a:pPr marL="342900" indent="-3429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ES" sz="14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Implantar la Marca Territorio.</a:t>
            </a:r>
          </a:p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endParaRPr lang="es-ES" sz="1400" dirty="0" smtClean="0">
              <a:latin typeface="Montserrat Light" panose="000004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ES" sz="14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Fomentar el Turismo Sostenible.</a:t>
            </a:r>
            <a:endParaRPr lang="es-ES" sz="1400" dirty="0">
              <a:latin typeface="Montserrat Light" panose="000004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es-ES" sz="105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S" sz="105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0952" y="392479"/>
            <a:ext cx="66736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>
                <a:solidFill>
                  <a:srgbClr val="73C92D"/>
                </a:solidFill>
                <a:latin typeface="Montserrat Light" panose="00000400000000000000" pitchFamily="2" charset="0"/>
                <a:ea typeface="Roboto" panose="02000000000000000000" pitchFamily="2" charset="0"/>
              </a:rPr>
              <a:t>PDGT </a:t>
            </a:r>
            <a:r>
              <a:rPr lang="es-ES" b="1" u="sng" dirty="0" smtClean="0">
                <a:solidFill>
                  <a:srgbClr val="73C92D"/>
                </a:solidFill>
                <a:latin typeface="Montserrat Light" panose="00000400000000000000" pitchFamily="2" charset="0"/>
                <a:ea typeface="Roboto" panose="02000000000000000000" pitchFamily="2" charset="0"/>
              </a:rPr>
              <a:t>de la Vega Baja del Segura 2020-2021-2022-2023</a:t>
            </a:r>
          </a:p>
          <a:p>
            <a:endParaRPr lang="es-ES" b="1" u="sng" dirty="0" smtClean="0">
              <a:solidFill>
                <a:srgbClr val="73C92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b="1" dirty="0" smtClean="0">
                <a:latin typeface="Montserrat Light" panose="00000400000000000000" pitchFamily="2" charset="0"/>
                <a:ea typeface="Roboto" panose="02000000000000000000" pitchFamily="2" charset="0"/>
              </a:rPr>
              <a:t>Herramienta </a:t>
            </a:r>
            <a:r>
              <a:rPr lang="es-ES" b="1" dirty="0">
                <a:latin typeface="Montserrat Light" panose="00000400000000000000" pitchFamily="2" charset="0"/>
                <a:ea typeface="Roboto" panose="02000000000000000000" pitchFamily="2" charset="0"/>
              </a:rPr>
              <a:t>de gobernanza </a:t>
            </a:r>
            <a:r>
              <a:rPr lang="es-ES" b="1" dirty="0" smtClean="0">
                <a:latin typeface="Montserrat Light" panose="00000400000000000000" pitchFamily="2" charset="0"/>
                <a:ea typeface="Roboto" panose="02000000000000000000" pitchFamily="2" charset="0"/>
              </a:rPr>
              <a:t>colaborativa </a:t>
            </a:r>
            <a:r>
              <a:rPr lang="es-ES" kern="1800" dirty="0" smtClean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basada </a:t>
            </a:r>
            <a:r>
              <a:rPr lang="es-ES" kern="1800" dirty="0">
                <a:latin typeface="Montserrat Light" panose="000004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en:</a:t>
            </a:r>
            <a:endParaRPr lang="es-ES" kern="1800" dirty="0">
              <a:latin typeface="Montserrat Light" panose="00000400000000000000" pitchFamily="2" charset="0"/>
              <a:ea typeface="Roboto" panose="02000000000000000000" pitchFamily="2" charset="0"/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2" y="4849094"/>
            <a:ext cx="6558681" cy="9110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6" y="5619900"/>
            <a:ext cx="2455512" cy="14636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97" y="2914980"/>
            <a:ext cx="1394708" cy="17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63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21"/>
            <a:ext cx="12192000" cy="59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412</Words>
  <Application>Microsoft Office PowerPoint</Application>
  <PresentationFormat>Panorámica</PresentationFormat>
  <Paragraphs>80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Montserrat Light</vt:lpstr>
      <vt:lpstr>Roboto</vt:lpstr>
      <vt:lpstr>Roboto Light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avidal</dc:creator>
  <cp:lastModifiedBy>admin</cp:lastModifiedBy>
  <cp:revision>202</cp:revision>
  <dcterms:created xsi:type="dcterms:W3CDTF">2021-07-06T07:41:43Z</dcterms:created>
  <dcterms:modified xsi:type="dcterms:W3CDTF">2023-10-04T12:20:41Z</dcterms:modified>
</cp:coreProperties>
</file>